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hyperlink" Target="https://www.redblobgames.com/pathfinding/a-star/introduction.html" TargetMode="External"/><Relationship Id="rId4" Type="http://schemas.openxmlformats.org/officeDocument/2006/relationships/hyperlink" Target="https://github.com/danielytics/pathfinding-talk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146304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Pathfinding"/>
          <p:cNvSpPr txBox="1"/>
          <p:nvPr>
            <p:ph type="ctrTitle"/>
          </p:nvPr>
        </p:nvSpPr>
        <p:spPr>
          <a:xfrm>
            <a:off x="3289300" y="393600"/>
            <a:ext cx="10464800" cy="1867000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FFFFFF"/>
                </a:solidFill>
              </a:defRPr>
            </a:pPr>
            <a:r>
              <a:t>Pathfinding</a:t>
            </a:r>
          </a:p>
        </p:txBody>
      </p:sp>
      <p:sp>
        <p:nvSpPr>
          <p:cNvPr id="121" name="In Clojure"/>
          <p:cNvSpPr txBox="1"/>
          <p:nvPr>
            <p:ph type="subTitle" sz="quarter" idx="1"/>
          </p:nvPr>
        </p:nvSpPr>
        <p:spPr>
          <a:xfrm>
            <a:off x="5080000" y="22987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 Clojure</a:t>
            </a:r>
          </a:p>
        </p:txBody>
      </p:sp>
      <p:sp>
        <p:nvSpPr>
          <p:cNvPr id="122" name="All images licensed under CC0 Creative Commons unless otherwise noted"/>
          <p:cNvSpPr txBox="1"/>
          <p:nvPr/>
        </p:nvSpPr>
        <p:spPr>
          <a:xfrm>
            <a:off x="7828245" y="9489033"/>
            <a:ext cx="546311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200">
                <a:solidFill>
                  <a:srgbClr val="FFFFFF"/>
                </a:solidFill>
              </a:defRPr>
            </a:lvl1pPr>
          </a:lstStyle>
          <a:p>
            <a:pPr/>
            <a:r>
              <a:t>All images licensed under CC0 Creative Commons unless otherwise noted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-25400" y="-25400"/>
            <a:ext cx="14706600" cy="980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85" name="Use loop/recur…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Use loop/recur</a:t>
            </a:r>
          </a:p>
          <a:p>
            <a:pPr lvl="1"/>
            <a:r>
              <a:t>Manually loop through frontier, allowing us to add extra nodes when we recur, if needed</a:t>
            </a:r>
          </a:p>
          <a:p>
            <a:pPr/>
            <a:r>
              <a:t>Use iterate</a:t>
            </a:r>
          </a:p>
          <a:p>
            <a:pPr lvl="1"/>
            <a:r>
              <a:t>Allows us to generate a new state (frontier queue etc) given the previous state</a:t>
            </a:r>
          </a:p>
          <a:p>
            <a:pPr lvl="4" marL="0" indent="914400">
              <a:buSzTx/>
              <a:buNone/>
            </a:pPr>
            <a:r>
              <a:t>f(previous) = successor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298531" y="-88900"/>
            <a:ext cx="17131284" cy="985048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oop/rec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Loop/recur</a:t>
            </a:r>
          </a:p>
        </p:txBody>
      </p:sp>
      <p:sp>
        <p:nvSpPr>
          <p:cNvPr id="189" name="(loop [frontier [start]…"/>
          <p:cNvSpPr txBox="1"/>
          <p:nvPr/>
        </p:nvSpPr>
        <p:spPr>
          <a:xfrm>
            <a:off x="754541" y="2766670"/>
            <a:ext cx="11820907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loop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frontier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start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came-from {start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:start</a:t>
            </a:r>
            <a:r>
              <a:t>}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current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first</a:t>
            </a:r>
            <a:r>
              <a:t> frontier)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if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not=</a:t>
            </a:r>
            <a:r>
              <a:t> current goal)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neighbours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get-neighbours</a:t>
            </a:r>
            <a:r>
              <a:t> current)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recur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concat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next</a:t>
            </a:r>
            <a:r>
              <a:t> frontier) neighbours)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into</a:t>
            </a:r>
            <a:r>
              <a:t> came-from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 neighbours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 current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))))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came-from)))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0" y="0"/>
            <a:ext cx="13004800" cy="976426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get-neighbou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get-neighbours</a:t>
            </a:r>
          </a:p>
        </p:txBody>
      </p:sp>
      <p:sp>
        <p:nvSpPr>
          <p:cNvPr id="193" name="Gets the current node from the global graph…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Gets the current node from the global graph</a:t>
            </a:r>
          </a:p>
          <a:p>
            <a:pPr/>
            <a:r>
              <a:t>Gets all neighbour node keys</a:t>
            </a:r>
          </a:p>
          <a:p>
            <a:pPr/>
            <a:r>
              <a:t>Removes neighbours already contained in comes-from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alphaModFix amt="29999"/>
            <a:extLst/>
          </a:blip>
          <a:stretch>
            <a:fillRect/>
          </a:stretch>
        </p:blipFill>
        <p:spPr>
          <a:xfrm>
            <a:off x="-5494988" y="-180941"/>
            <a:ext cx="18985829" cy="992989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ter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iterate</a:t>
            </a:r>
          </a:p>
        </p:txBody>
      </p:sp>
      <p:sp>
        <p:nvSpPr>
          <p:cNvPr id="197" name="(take 5 (iterate (fn [x] (* x 2)) 1))"/>
          <p:cNvSpPr txBox="1"/>
          <p:nvPr/>
        </p:nvSpPr>
        <p:spPr>
          <a:xfrm>
            <a:off x="754541" y="2766670"/>
            <a:ext cx="1182090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take</a:t>
            </a:r>
            <a:r>
              <a:t> 5 </a:t>
            </a: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iterate </a:t>
            </a: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x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  <a:r>
              <a:t> x 2)) 1))</a:t>
            </a:r>
          </a:p>
        </p:txBody>
      </p:sp>
      <p:sp>
        <p:nvSpPr>
          <p:cNvPr id="198" name="=&gt; 1…"/>
          <p:cNvSpPr txBox="1"/>
          <p:nvPr/>
        </p:nvSpPr>
        <p:spPr>
          <a:xfrm>
            <a:off x="754541" y="4189070"/>
            <a:ext cx="11820907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=&gt; 1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x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  <a:r>
              <a:t> x 2)) 1))        =&gt; 2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x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  <a:r>
              <a:t> x 2)) 2))        =&gt; 4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x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  <a:r>
              <a:t> x 2)) 4))        =&gt; 8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x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*</a:t>
            </a:r>
            <a:r>
              <a:t> x 2)) 8))        =&gt; 16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=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(1 2 4 8 16)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alphaModFix amt="29999"/>
            <a:extLst/>
          </a:blip>
          <a:stretch>
            <a:fillRect/>
          </a:stretch>
        </p:blipFill>
        <p:spPr>
          <a:xfrm>
            <a:off x="-5494988" y="-180941"/>
            <a:ext cx="18985829" cy="992989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iter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iterate</a:t>
            </a:r>
          </a:p>
        </p:txBody>
      </p:sp>
      <p:sp>
        <p:nvSpPr>
          <p:cNvPr id="202" name="(-&gt;&gt; {:frontier [start]…"/>
          <p:cNvSpPr txBox="1"/>
          <p:nvPr/>
        </p:nvSpPr>
        <p:spPr>
          <a:xfrm>
            <a:off x="255471" y="2233270"/>
            <a:ext cx="12766015" cy="676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-&gt;&gt; </a:t>
            </a:r>
            <a:r>
              <a:rPr>
                <a:solidFill>
                  <a:schemeClr val="accent1"/>
                </a:solidFill>
              </a:rPr>
              <a:t>{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:frontier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start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:came-from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{</a:t>
            </a:r>
            <a:r>
              <a:t>start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:start</a:t>
            </a:r>
            <a:r>
              <a:rPr>
                <a:solidFill>
                  <a:schemeClr val="accent1"/>
                </a:solidFill>
              </a:rPr>
              <a:t>}}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iterate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[{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:keys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frontier came-from</a:t>
            </a:r>
            <a:r>
              <a:rPr>
                <a:solidFill>
                  <a:schemeClr val="accent1"/>
                </a:solidFill>
              </a:rPr>
              <a:t>]}]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 u="sng"/>
              <a:t>(</a:t>
            </a: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rPr u="sng"/>
              <a:t> </a:t>
            </a:r>
            <a:r>
              <a:rPr u="sng">
                <a:solidFill>
                  <a:schemeClr val="accent1"/>
                </a:solidFill>
              </a:rPr>
              <a:t>[</a:t>
            </a:r>
            <a:r>
              <a:rPr u="sng"/>
              <a:t>current (</a:t>
            </a:r>
            <a:r>
              <a:rPr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first</a:t>
            </a:r>
            <a:r>
              <a:rPr u="sng"/>
              <a:t> frontier)</a:t>
            </a:r>
            <a:r>
              <a:rPr u="sng">
                <a:solidFill>
                  <a:schemeClr val="accent1"/>
                </a:solidFill>
              </a:rPr>
              <a:t>]</a:t>
            </a:r>
            <a:endParaRPr u="sng"/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</a:t>
            </a: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when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not=</a:t>
            </a:r>
            <a:r>
              <a:t> current goal)</a:t>
            </a:r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  </a:t>
            </a: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neighbours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get-neighbours </a:t>
            </a:r>
            <a:r>
              <a:t>current)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    </a:t>
            </a:r>
            <a:r>
              <a:rPr>
                <a:solidFill>
                  <a:schemeClr val="accent1"/>
                </a:solidFill>
              </a:rPr>
              <a:t>{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:frontier</a:t>
            </a:r>
            <a:r>
              <a:t>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concat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next</a:t>
            </a:r>
            <a:r>
              <a:t> frontier)</a:t>
            </a:r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                        </a:t>
            </a:r>
            <a:r>
              <a:t>neighbours)</a:t>
            </a:r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   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:came-from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into</a:t>
            </a:r>
            <a:r>
              <a:t> came-from</a:t>
            </a:r>
          </a:p>
          <a:p>
            <a:pPr algn="l">
              <a:defRPr sz="3000" u="sng">
                <a:latin typeface="Menlo"/>
                <a:ea typeface="Menlo"/>
                <a:cs typeface="Menlo"/>
                <a:sym typeface="Menlo"/>
              </a:defRPr>
            </a:pPr>
            <a:r>
              <a:rPr u="none"/>
              <a:t>                          </a:t>
            </a: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 neighbours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</a:t>
            </a:r>
            <a:r>
              <a:rPr u="sng">
                <a:solidFill>
                  <a:schemeClr val="accent1"/>
                </a:solidFill>
              </a:rPr>
              <a:t>[</a:t>
            </a:r>
            <a:r>
              <a:rPr u="sng"/>
              <a:t>neighbour current</a:t>
            </a:r>
            <a:r>
              <a:rPr u="sng">
                <a:solidFill>
                  <a:schemeClr val="accent1"/>
                </a:solidFill>
              </a:rPr>
              <a:t>]</a:t>
            </a:r>
            <a:r>
              <a:rPr u="sng"/>
              <a:t>))</a:t>
            </a:r>
            <a:r>
              <a:rPr u="sng">
                <a:solidFill>
                  <a:schemeClr val="accent1"/>
                </a:solidFill>
              </a:rPr>
              <a:t>}</a:t>
            </a:r>
            <a:r>
              <a:rPr u="sng"/>
              <a:t>)))</a:t>
            </a:r>
            <a:r>
              <a:t>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take-while</a:t>
            </a:r>
            <a:r>
              <a:t> identity)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last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rPr>
              <a:t>:came-from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alphaModFix amt="19999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Dijkstra’s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Dijkstra’s Algorithm</a:t>
            </a:r>
          </a:p>
        </p:txBody>
      </p:sp>
      <p:sp>
        <p:nvSpPr>
          <p:cNvPr id="206" name="Takes “cost” of a neighbour into account and explores lowest cost first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Takes “cost” of a neighbour into account and explores lowest cost first</a:t>
            </a:r>
          </a:p>
        </p:txBody>
      </p:sp>
      <p:sp>
        <p:nvSpPr>
          <p:cNvPr id="207" name="(loop [frontier (priority-queue start)…"/>
          <p:cNvSpPr txBox="1"/>
          <p:nvPr/>
        </p:nvSpPr>
        <p:spPr>
          <a:xfrm>
            <a:off x="754541" y="3693770"/>
            <a:ext cx="11820907" cy="632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E5E5E"/>
                </a:solidFill>
              </a:rPr>
              <a:t>(loop [frontier</a:t>
            </a:r>
            <a:r>
              <a:t>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(priority-queue start)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came-from {start :start}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cost-so-far {start 0}</a:t>
            </a:r>
            <a:r>
              <a:rPr>
                <a:solidFill>
                  <a:srgbClr val="5E5E5E"/>
                </a:solidFill>
              </a:rPr>
              <a:t>]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(let [current (first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(peek frontier)</a:t>
            </a:r>
            <a:r>
              <a:t>)]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(if (not= current goal)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(let [neighbours (get-neighbours current)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costs (get-costs current neighbours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                             cost-so-far)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5E5E5E"/>
                </a:solidFill>
              </a:rPr>
              <a:t>(recur (into</a:t>
            </a:r>
            <a:r>
              <a:t>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(pop frontier)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                 (for [[node-id cost] costs]</a:t>
            </a:r>
            <a:endParaRPr>
              <a:solidFill>
                <a:schemeClr val="accent5">
                  <a:lumOff val="-29866"/>
                </a:schemeClr>
              </a:solidFill>
            </a:endParaR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                    [node-id cost])</a:t>
            </a:r>
            <a:r>
              <a:rPr>
                <a:solidFill>
                  <a:srgbClr val="5E5E5E"/>
                </a:solidFill>
              </a:rPr>
              <a:t>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>
                <a:solidFill>
                  <a:srgbClr val="5E5E5E"/>
                </a:solidFill>
              </a:rPr>
              <a:t>…</a:t>
            </a:r>
          </a:p>
          <a:p>
            <a:pPr algn="l">
              <a:defRPr sz="3000">
                <a:solidFill>
                  <a:schemeClr val="accent5">
                    <a:lumOff val="-2986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(into cost-so-far costs)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alphaModFix amt="19999"/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et-co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get-costs</a:t>
            </a:r>
          </a:p>
        </p:txBody>
      </p:sp>
      <p:sp>
        <p:nvSpPr>
          <p:cNvPr id="211" name="(defn get-costs…"/>
          <p:cNvSpPr txBox="1"/>
          <p:nvPr/>
        </p:nvSpPr>
        <p:spPr>
          <a:xfrm>
            <a:off x="464947" y="2512670"/>
            <a:ext cx="12491228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defn</a:t>
            </a:r>
            <a:r>
              <a:t> get-costs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current neighbours cost-so-far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-&gt;&gt;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 neighbours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new-cost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+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get</a:t>
            </a:r>
            <a:r>
              <a:t> cost-so-far current)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get-cost</a:t>
            </a:r>
            <a:r>
              <a:t> current neighbour))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when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or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not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contains?</a:t>
            </a:r>
            <a:r>
              <a:t> cost-so-far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neighbour))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&lt;</a:t>
            </a:r>
            <a:r>
              <a:t> new-cost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get</a:t>
            </a:r>
            <a:r>
              <a:t> cost-so-far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  neighbour)))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  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neighbour new-cost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)))))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-10587" y="-2824"/>
            <a:ext cx="14638874" cy="975924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A*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A* Search</a:t>
            </a:r>
          </a:p>
        </p:txBody>
      </p:sp>
      <p:sp>
        <p:nvSpPr>
          <p:cNvPr id="215" name="One-line change to Dijkstra’s algorithm! (…plus a heuristic fn)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One-line change to Dijkstra’s algorithm! (…plus a heuristic fn)</a:t>
            </a:r>
          </a:p>
        </p:txBody>
      </p:sp>
      <p:sp>
        <p:nvSpPr>
          <p:cNvPr id="216" name="……"/>
          <p:cNvSpPr txBox="1"/>
          <p:nvPr/>
        </p:nvSpPr>
        <p:spPr>
          <a:xfrm>
            <a:off x="875167" y="3300070"/>
            <a:ext cx="11820906" cy="676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E5E5E"/>
                </a:solidFill>
              </a:rPr>
              <a:t>…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(recur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(into (pop frontier)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(for [[node-id cost] costs]</a:t>
            </a:r>
          </a:p>
          <a:p>
            <a:pPr algn="l">
              <a:defRPr sz="3000">
                <a:solidFill>
                  <a:srgbClr val="5E5E5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[node-id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(+</a:t>
            </a:r>
            <a:r>
              <a:t>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cost (heuristic goal node-id))</a:t>
            </a:r>
            <a:r>
              <a:t>]))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E5E5E"/>
                </a:solidFill>
              </a:rPr>
              <a:t>…</a:t>
            </a:r>
            <a:endParaRPr>
              <a:solidFill>
                <a:srgbClr val="5E5E5E"/>
              </a:solidFill>
            </a:endParaR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5E5E5E"/>
              </a:solidFill>
            </a:endParaRP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defn</a:t>
            </a:r>
            <a:r>
              <a:t> heuristic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“Manhattan distance on a square grid”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goal current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[[</a:t>
            </a:r>
            <a:r>
              <a:t>ax ay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goal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</a:t>
            </a:r>
            <a:r>
              <a:rPr>
                <a:solidFill>
                  <a:schemeClr val="accent1"/>
                </a:solidFill>
              </a:rPr>
              <a:t>[</a:t>
            </a:r>
            <a:r>
              <a:t>bx by</a:t>
            </a:r>
            <a:r>
              <a:rPr>
                <a:solidFill>
                  <a:schemeClr val="accent1"/>
                </a:solidFill>
              </a:rPr>
              <a:t>]</a:t>
            </a:r>
            <a:r>
              <a:t> current</a:t>
            </a:r>
            <a:r>
              <a:rPr>
                <a:solidFill>
                  <a:schemeClr val="accent1"/>
                </a:solidFill>
              </a:rPr>
              <a:t>]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+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Math/abs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-</a:t>
            </a:r>
            <a:r>
              <a:t> ax bx))</a:t>
            </a:r>
          </a:p>
          <a:p>
            <a:pPr algn="l">
              <a:defRPr sz="3000">
                <a:latin typeface="Menlo"/>
                <a:ea typeface="Menlo"/>
                <a:cs typeface="Menlo"/>
                <a:sym typeface="Menlo"/>
              </a:defRPr>
            </a:pPr>
            <a:r>
              <a:t>      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Math/abs</a:t>
            </a:r>
            <a:r>
              <a:t>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-</a:t>
            </a:r>
            <a:r>
              <a:t> ay by)))))</a:t>
            </a:r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alphaModFix amt="29999"/>
            <a:extLst/>
          </a:blip>
          <a:stretch>
            <a:fillRect/>
          </a:stretch>
        </p:blipFill>
        <p:spPr>
          <a:xfrm>
            <a:off x="-825406" y="-1543"/>
            <a:ext cx="14655612" cy="975668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Why does it work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does it work?</a:t>
            </a:r>
          </a:p>
        </p:txBody>
      </p:sp>
      <p:sp>
        <p:nvSpPr>
          <p:cNvPr id="220" name="Dijkstra calculates the total cost from start to neighbours…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Dijkstra calculates the total cost from start to neighbours</a:t>
            </a:r>
          </a:p>
          <a:p>
            <a:pPr/>
            <a:r>
              <a:t>Frontier queue is a priority queue</a:t>
            </a:r>
          </a:p>
          <a:p>
            <a:pPr/>
            <a:r>
              <a:t>Calculated cost used as priority in frontier queue</a:t>
            </a:r>
          </a:p>
          <a:p>
            <a:pPr/>
            <a:r>
              <a:t>Lowest cost items are taken from priority queue first </a:t>
            </a:r>
          </a:p>
          <a:p>
            <a:pPr/>
            <a:r>
              <a:t>A* adds the heuristic (in this case, manhattan distance) to the cost, forcing the queue to prefer “closer” neighbours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alphaModFix amt="29999"/>
            <a:extLst/>
          </a:blip>
          <a:stretch>
            <a:fillRect/>
          </a:stretch>
        </p:blipFill>
        <p:spPr>
          <a:xfrm>
            <a:off x="-682137" y="-27192"/>
            <a:ext cx="14711974" cy="980798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24" name="Amit Patel/Red Blob Games…"/>
          <p:cNvSpPr txBox="1"/>
          <p:nvPr>
            <p:ph type="body" idx="1"/>
          </p:nvPr>
        </p:nvSpPr>
        <p:spPr>
          <a:xfrm>
            <a:off x="842863" y="2590800"/>
            <a:ext cx="1267475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Amit Patel/Red Blob Games</a:t>
            </a:r>
          </a:p>
          <a:p>
            <a:pPr lvl="2" marL="0" indent="457200">
              <a:buSzTx/>
              <a:buNone/>
            </a:pPr>
            <a:r>
              <a:rPr>
                <a:hlinkClick r:id="rId3" invalidUrl="" action="" tgtFrame="" tooltip="" history="1" highlightClick="0" endSnd="0"/>
              </a:rPr>
              <a:t>https://www.redblobgames.com/pathfinding/a-star/introduction.html</a:t>
            </a:r>
          </a:p>
          <a:p>
            <a:pPr/>
            <a:r>
              <a:t>Sample code for this talk (uses “iterate” not “loop/recur”)</a:t>
            </a:r>
          </a:p>
          <a:p>
            <a:pPr lvl="2" marL="0" indent="457200">
              <a:buSzTx/>
              <a:buNone/>
            </a:pPr>
            <a:r>
              <a:rPr u="sng">
                <a:hlinkClick r:id="rId4" invalidUrl="" action="" tgtFrame="" tooltip="" history="1" highlightClick="0" endSnd="0"/>
              </a:rPr>
              <a:t>https://github.com/danielytics/pathfinding-talk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alphaModFix amt="30149"/>
            <a:extLst/>
          </a:blip>
          <a:stretch>
            <a:fillRect/>
          </a:stretch>
        </p:blipFill>
        <p:spPr>
          <a:xfrm>
            <a:off x="-4884" y="-3664"/>
            <a:ext cx="13014568" cy="97609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What is pathfind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pathfinding?</a:t>
            </a:r>
          </a:p>
        </p:txBody>
      </p:sp>
      <p:sp>
        <p:nvSpPr>
          <p:cNvPr id="126" name="Find the shortest1 path between two points…"/>
          <p:cNvSpPr txBox="1"/>
          <p:nvPr>
            <p:ph type="body" idx="1"/>
          </p:nvPr>
        </p:nvSpPr>
        <p:spPr>
          <a:xfrm>
            <a:off x="533400" y="23622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Find the shortest</a:t>
            </a:r>
            <a:r>
              <a:rPr baseline="31999"/>
              <a:t>1</a:t>
            </a:r>
            <a:r>
              <a:t> path between two points</a:t>
            </a:r>
          </a:p>
          <a:p>
            <a:pPr/>
            <a:r>
              <a:t>More generally known as the shortest path problem</a:t>
            </a:r>
          </a:p>
          <a:p>
            <a:pPr/>
            <a:r>
              <a:t>Typically applied to graphs </a:t>
            </a:r>
          </a:p>
          <a:p>
            <a:pPr/>
            <a:r>
              <a:t>Can be applied to abstract problems</a:t>
            </a:r>
          </a:p>
          <a:p>
            <a:pPr lvl="1" marL="0" indent="228600">
              <a:buSzTx/>
              <a:buNone/>
              <a:defRPr sz="2700"/>
            </a:pPr>
            <a:r>
              <a:t>eg, finding a “path” through a graph of states to reach a desired state</a:t>
            </a:r>
          </a:p>
        </p:txBody>
      </p:sp>
      <p:sp>
        <p:nvSpPr>
          <p:cNvPr id="127" name="1. Shortest or “cheapest”, for example, preferring large roads over small"/>
          <p:cNvSpPr txBox="1"/>
          <p:nvPr/>
        </p:nvSpPr>
        <p:spPr>
          <a:xfrm>
            <a:off x="-16847" y="9334500"/>
            <a:ext cx="7856894" cy="38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900"/>
            </a:lvl1pPr>
          </a:lstStyle>
          <a:p>
            <a:pPr/>
            <a:r>
              <a:t>1. Shortest or “cheapest”, for example, preferring large roads over small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155" y="2192610"/>
            <a:ext cx="7370490" cy="7370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alphaModFix amt="30065"/>
            <a:extLst/>
          </a:blip>
          <a:stretch>
            <a:fillRect/>
          </a:stretch>
        </p:blipFill>
        <p:spPr>
          <a:xfrm>
            <a:off x="-25400" y="-6350"/>
            <a:ext cx="1476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</a:t>
            </a:r>
          </a:p>
        </p:txBody>
      </p:sp>
      <p:sp>
        <p:nvSpPr>
          <p:cNvPr id="131" name="Breadth-first 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Breadth-first Search</a:t>
            </a:r>
          </a:p>
          <a:p>
            <a:pPr/>
            <a:r>
              <a:t>Dijkstra’s Shortest Path</a:t>
            </a:r>
          </a:p>
          <a:p>
            <a:pPr/>
            <a:r>
              <a:t>A*</a:t>
            </a:r>
          </a:p>
          <a:p>
            <a:pPr/>
          </a:p>
          <a:p>
            <a:pPr/>
            <a:r>
              <a:t>Very similar algorithms, build on each 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alphaModFix amt="30065"/>
            <a:extLst/>
          </a:blip>
          <a:stretch>
            <a:fillRect/>
          </a:stretch>
        </p:blipFill>
        <p:spPr>
          <a:xfrm>
            <a:off x="-25400" y="-6350"/>
            <a:ext cx="1476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readth-first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Breadth-first Search</a:t>
            </a:r>
          </a:p>
        </p:txBody>
      </p:sp>
      <p:sp>
        <p:nvSpPr>
          <p:cNvPr id="135" name="Explores each neighbouring “node” before exploring deeper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Explores each neighbouring “node” before exploring deeper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050" y="3644900"/>
            <a:ext cx="1943100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4750" y="3638550"/>
            <a:ext cx="1968500" cy="196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38850" y="3638550"/>
            <a:ext cx="1968500" cy="196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62950" y="3632200"/>
            <a:ext cx="1955800" cy="198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68000" y="3619500"/>
            <a:ext cx="1905000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09700" y="5784850"/>
            <a:ext cx="1955800" cy="199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14750" y="5803900"/>
            <a:ext cx="1968500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32500" y="5803900"/>
            <a:ext cx="1943100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350250" y="5791200"/>
            <a:ext cx="1981200" cy="198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642600" y="5791200"/>
            <a:ext cx="1943100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rid images Copyright Red Blob Games, taken from https://redblobgames.com"/>
          <p:cNvSpPr txBox="1"/>
          <p:nvPr/>
        </p:nvSpPr>
        <p:spPr>
          <a:xfrm>
            <a:off x="7487081" y="9489033"/>
            <a:ext cx="580428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200"/>
            </a:lvl1pPr>
          </a:lstStyle>
          <a:p>
            <a:pPr/>
            <a:r>
              <a:t>Grid images Copyright Red Blob Games, taken from https://redblobgames.com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alphaModFix amt="30065"/>
            <a:extLst/>
          </a:blip>
          <a:stretch>
            <a:fillRect/>
          </a:stretch>
        </p:blipFill>
        <p:spPr>
          <a:xfrm>
            <a:off x="-25400" y="-6350"/>
            <a:ext cx="1476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Dijkstra’s Shortest P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Dijkstra’s Shortest Path</a:t>
            </a:r>
          </a:p>
        </p:txBody>
      </p:sp>
      <p:sp>
        <p:nvSpPr>
          <p:cNvPr id="150" name="Similar to BFS, but explores “cheapest” neighbours first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Similar to BFS, but explores “cheapest” neighbours first</a:t>
            </a:r>
          </a:p>
        </p:txBody>
      </p:sp>
      <p:sp>
        <p:nvSpPr>
          <p:cNvPr id="151" name="Grid images Copyright Red Blob Games, taken from https://redblobgames.com"/>
          <p:cNvSpPr txBox="1"/>
          <p:nvPr/>
        </p:nvSpPr>
        <p:spPr>
          <a:xfrm>
            <a:off x="7487081" y="9489033"/>
            <a:ext cx="580428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200"/>
            </a:lvl1pPr>
          </a:lstStyle>
          <a:p>
            <a:pPr/>
            <a:r>
              <a:t>Grid images Copyright Red Blob Games, taken from https://redblobgames.com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3581400"/>
            <a:ext cx="3962400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Breadth First"/>
          <p:cNvSpPr txBox="1"/>
          <p:nvPr/>
        </p:nvSpPr>
        <p:spPr>
          <a:xfrm>
            <a:off x="2138426" y="7567117"/>
            <a:ext cx="186994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Breadth First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8700" y="3575050"/>
            <a:ext cx="3911600" cy="3949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Dijkstra’s algorithm"/>
          <p:cNvSpPr txBox="1"/>
          <p:nvPr/>
        </p:nvSpPr>
        <p:spPr>
          <a:xfrm>
            <a:off x="7978902" y="7567117"/>
            <a:ext cx="27111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Dijkstra’s 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alphaModFix amt="30065"/>
            <a:extLst/>
          </a:blip>
          <a:stretch>
            <a:fillRect/>
          </a:stretch>
        </p:blipFill>
        <p:spPr>
          <a:xfrm>
            <a:off x="-25400" y="-6350"/>
            <a:ext cx="1476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A* 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A* Search</a:t>
            </a:r>
          </a:p>
        </p:txBody>
      </p:sp>
      <p:sp>
        <p:nvSpPr>
          <p:cNvPr id="159" name="Like Dijkstra’s but prefers neighbours that get closer to goal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Like Dijkstra’s but prefers neighbours that get closer to goal</a:t>
            </a:r>
          </a:p>
        </p:txBody>
      </p:sp>
      <p:sp>
        <p:nvSpPr>
          <p:cNvPr id="160" name="Grid images Copyright Red Blob Games, taken from https://redblobgames.com"/>
          <p:cNvSpPr txBox="1"/>
          <p:nvPr/>
        </p:nvSpPr>
        <p:spPr>
          <a:xfrm>
            <a:off x="7487081" y="9489033"/>
            <a:ext cx="580428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200"/>
            </a:lvl1pPr>
          </a:lstStyle>
          <a:p>
            <a:pPr/>
            <a:r>
              <a:t>Grid images Copyright Red Blob Games, taken from https://redblobgames.com</a:t>
            </a:r>
          </a:p>
        </p:txBody>
      </p:sp>
      <p:sp>
        <p:nvSpPr>
          <p:cNvPr id="161" name="A* Search"/>
          <p:cNvSpPr txBox="1"/>
          <p:nvPr/>
        </p:nvSpPr>
        <p:spPr>
          <a:xfrm>
            <a:off x="8710990" y="6982917"/>
            <a:ext cx="14578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A* Search</a:t>
            </a:r>
          </a:p>
        </p:txBody>
      </p:sp>
      <p:sp>
        <p:nvSpPr>
          <p:cNvPr id="162" name="Dijkstra’s algorithm"/>
          <p:cNvSpPr txBox="1"/>
          <p:nvPr/>
        </p:nvSpPr>
        <p:spPr>
          <a:xfrm>
            <a:off x="1962921" y="6982917"/>
            <a:ext cx="27111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Dijkstra’s algorithm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3714750"/>
            <a:ext cx="3937000" cy="316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5069" y="3708400"/>
            <a:ext cx="3949701" cy="317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alphaModFix amt="39999"/>
            <a:extLst/>
          </a:blip>
          <a:stretch>
            <a:fillRect/>
          </a:stretch>
        </p:blipFill>
        <p:spPr>
          <a:xfrm>
            <a:off x="-1638300" y="-6350"/>
            <a:ext cx="14674238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Map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 Representation</a:t>
            </a:r>
          </a:p>
        </p:txBody>
      </p:sp>
      <p:sp>
        <p:nvSpPr>
          <p:cNvPr id="168" name="Map is a graph of connected nodes (the neighbours)…"/>
          <p:cNvSpPr txBox="1"/>
          <p:nvPr>
            <p:ph type="body" idx="1"/>
          </p:nvPr>
        </p:nvSpPr>
        <p:spPr>
          <a:xfrm>
            <a:off x="952500" y="2590800"/>
            <a:ext cx="12012315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Map is a graph of connected nodes (the neighbours)</a:t>
            </a:r>
          </a:p>
          <a:p>
            <a:pPr/>
            <a:r>
              <a:t>Grid is converted into graph structure prior to running search</a:t>
            </a:r>
          </a:p>
        </p:txBody>
      </p:sp>
      <p:sp>
        <p:nvSpPr>
          <p:cNvPr id="169" name="Grid images Copyright Red Blob Games, taken from https://redblobgames.com"/>
          <p:cNvSpPr txBox="1"/>
          <p:nvPr/>
        </p:nvSpPr>
        <p:spPr>
          <a:xfrm>
            <a:off x="7487081" y="9489033"/>
            <a:ext cx="580428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1200"/>
            </a:lvl1pPr>
          </a:lstStyle>
          <a:p>
            <a:pPr/>
            <a:r>
              <a:t>Grid images Copyright Red Blob Games, taken from https://redblobgames.com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150" y="4298950"/>
            <a:ext cx="3975100" cy="311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02600" y="5556250"/>
            <a:ext cx="4013200" cy="3136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Waypoints would be more efficient…"/>
          <p:cNvSpPr txBox="1"/>
          <p:nvPr/>
        </p:nvSpPr>
        <p:spPr>
          <a:xfrm>
            <a:off x="6643763" y="5071922"/>
            <a:ext cx="5533874" cy="49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600"/>
            </a:lvl1pPr>
          </a:lstStyle>
          <a:p>
            <a:pPr/>
            <a:r>
              <a:t>Waypoints would be more efficient…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-12700" y="0"/>
            <a:ext cx="13030200" cy="977265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176" name="Keep a queue of “frontier” nodes (unexplored neighbours)…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Keep a queue of “frontier” nodes (unexplored neighbours)</a:t>
            </a:r>
          </a:p>
          <a:p>
            <a:pPr/>
            <a:r>
              <a:t>For each frontier node in turn, explore</a:t>
            </a:r>
          </a:p>
          <a:p>
            <a:pPr/>
            <a:r>
              <a:t>Explore = if goal then done else add all neighbours to frontier</a:t>
            </a:r>
          </a:p>
          <a:p>
            <a:pPr/>
            <a:r>
              <a:t>Keep a “came-from” map of current-node → previous-node</a:t>
            </a:r>
          </a:p>
          <a:p>
            <a:pPr/>
            <a:r>
              <a:t>“came-from” map used to reconstruct path at the end</a:t>
            </a:r>
          </a:p>
        </p:txBody>
      </p:sp>
      <p:sp>
        <p:nvSpPr>
          <p:cNvPr id="177" name="This is essentially BFS! Dijkstra &amp; A* simply modify the order in which the frontier nodes are explored"/>
          <p:cNvSpPr txBox="1"/>
          <p:nvPr/>
        </p:nvSpPr>
        <p:spPr>
          <a:xfrm>
            <a:off x="2861864" y="8056220"/>
            <a:ext cx="784751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This is essentially BFS! Dijkstra &amp; A* simply modify the order in which the frontier nodes are explored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alphaModFix amt="29999"/>
            <a:extLst/>
          </a:blip>
          <a:stretch>
            <a:fillRect/>
          </a:stretch>
        </p:blipFill>
        <p:spPr>
          <a:xfrm>
            <a:off x="-1" y="-4343400"/>
            <a:ext cx="13004801" cy="1995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Challenges in Cloj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in Clojure</a:t>
            </a:r>
          </a:p>
        </p:txBody>
      </p:sp>
      <p:sp>
        <p:nvSpPr>
          <p:cNvPr id="181" name="Clojure likes things to be immutable…"/>
          <p:cNvSpPr txBox="1"/>
          <p:nvPr>
            <p:ph type="body" idx="1"/>
          </p:nvPr>
        </p:nvSpPr>
        <p:spPr>
          <a:xfrm>
            <a:off x="952500" y="2590800"/>
            <a:ext cx="11666240" cy="6286500"/>
          </a:xfrm>
          <a:prstGeom prst="rect">
            <a:avLst/>
          </a:prstGeom>
        </p:spPr>
        <p:txBody>
          <a:bodyPr anchor="t"/>
          <a:lstStyle/>
          <a:p>
            <a:pPr/>
            <a:r>
              <a:t>Clojure likes things to be immutable</a:t>
            </a:r>
          </a:p>
          <a:p>
            <a:pPr/>
            <a:r>
              <a:t>Frontier queue is modified as its being consumed</a:t>
            </a:r>
          </a:p>
          <a:p>
            <a:pPr/>
            <a:r>
              <a:t>Cannot simply map/reduce over a frontier node sequence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